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 id="214748365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ghman, Allyson L" initials="BAL" lastIdx="6" clrIdx="0">
    <p:extLst>
      <p:ext uri="{19B8F6BF-5375-455C-9EA6-DF929625EA0E}">
        <p15:presenceInfo xmlns:p15="http://schemas.microsoft.com/office/powerpoint/2012/main" userId="S-1-5-21-848115496-1524922173-1168901340-6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106"/>
  </p:normalViewPr>
  <p:slideViewPr>
    <p:cSldViewPr snapToGrid="0">
      <p:cViewPr varScale="1">
        <p:scale>
          <a:sx n="56" d="100"/>
          <a:sy n="56" d="100"/>
        </p:scale>
        <p:origin x="72"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1T10:20:46.950" idx="1">
    <p:pos x="10" y="10"/>
    <p:text>how to cite these drawings?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31T10:21:09.271" idx="2">
    <p:pos x="10" y="10"/>
    <p:text>how to cite these drawings?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31T10:21:22.572" idx="3">
    <p:pos x="10" y="10"/>
    <p:text>same as</p:text>
    <p:extLst>
      <p:ext uri="{C676402C-5697-4E1C-873F-D02D1690AC5C}">
        <p15:threadingInfo xmlns:p15="http://schemas.microsoft.com/office/powerpoint/2012/main" timeZoneBias="240"/>
      </p:ext>
    </p:extLst>
  </p:cm>
  <p:cm authorId="1" dt="2019-07-31T10:21:25.781" idx="4">
    <p:pos x="106" y="106"/>
    <p:text>previous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31T10:21:31.610" idx="5">
    <p:pos x="10" y="10"/>
    <p:text/>
    <p:extLst>
      <p:ext uri="{C676402C-5697-4E1C-873F-D02D1690AC5C}">
        <p15:threadingInfo xmlns:p15="http://schemas.microsoft.com/office/powerpoint/2012/main" timeZoneBias="240"/>
      </p:ext>
    </p:extLst>
  </p:cm>
  <p:cm authorId="1" dt="2019-07-31T10:21:33.180" idx="6">
    <p:pos x="106" y="106"/>
    <p:text>same as previous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Welcome participants to the session on empowering leadership.</a:t>
            </a:r>
            <a:endParaRPr i="0" dirty="0"/>
          </a:p>
        </p:txBody>
      </p:sp>
      <p:sp>
        <p:nvSpPr>
          <p:cNvPr id="37" name="Google Shape;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Explain that we could call this style “empowering.”</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sz="1100" b="0" i="1"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Reflection: Ask, “Which style or styles of leadership will be most effective in your role as a CHW in your own community?”</a:t>
            </a:r>
            <a:endParaRPr sz="1100" b="0"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Reference the Expressions of Power handout.  Share that the “power with,” “power to,” and “power within” models can be helpful ways for us to understanding an empowering approach to leadership.</a:t>
            </a:r>
            <a:endParaRPr sz="1100" b="0" i="1" dirty="0">
              <a:solidFill>
                <a:schemeClr val="dk1"/>
              </a:solidFill>
              <a:latin typeface="Calibri"/>
              <a:ea typeface="Calibri"/>
              <a:cs typeface="Calibri"/>
              <a:sym typeface="Calibri"/>
            </a:endParaRPr>
          </a:p>
        </p:txBody>
      </p:sp>
      <p:sp>
        <p:nvSpPr>
          <p:cNvPr id="93" name="Google Shape;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As we mentioned in the last activity, taking an empowering approach to how we lead and work with others is a best practice for CHWs.  We wanted to offer some additional information about what empowerment is and some of the related skills and qualities.</a:t>
            </a:r>
            <a:endParaRPr sz="1100"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i="0" dirty="0">
                <a:solidFill>
                  <a:schemeClr val="dk1"/>
                </a:solidFill>
                <a:latin typeface="Calibri"/>
                <a:ea typeface="Calibri"/>
                <a:cs typeface="Calibri"/>
                <a:sym typeface="Calibri"/>
              </a:rPr>
              <a:t>Read definition and Dr. King quote. </a:t>
            </a:r>
          </a:p>
          <a:p>
            <a:pPr marL="457200" lvl="0" indent="-298450" algn="l" rtl="0">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Ask, “</a:t>
            </a:r>
            <a:r>
              <a:rPr lang="en-US" sz="1100" b="0" dirty="0">
                <a:solidFill>
                  <a:schemeClr val="dk1"/>
                </a:solidFill>
                <a:latin typeface="Calibri"/>
                <a:ea typeface="Calibri"/>
                <a:cs typeface="Calibri"/>
                <a:sym typeface="Calibri"/>
              </a:rPr>
              <a:t>What do you notice about these definitions/quotes? How do they connect with your work?”</a:t>
            </a:r>
            <a:endParaRPr sz="11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0" name="Google Shape;10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 typeface="Arial" panose="020B0604020202020204" pitchFamily="34" charset="0"/>
              <a:buChar char="•"/>
            </a:pPr>
            <a:r>
              <a:rPr lang="en-US" dirty="0"/>
              <a:t>Distribute the Characteristics of Empowering Leadership handout and case scenarios and break participants into small groups.</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Explain that participants will now have a chance to work in small groups to practice thinking through what an empowering approach to different scenarios would look like. Read through the scenarios in your group and talk through what an empowering leadership approach to the scenario could be. You can use the skills and qualities handout as a reference guide. We encourage you to add your own thoughts/ideas to the skills and qualities handout. </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Allow </a:t>
            </a:r>
            <a:r>
              <a:rPr lang="en-US"/>
              <a:t>for 20 </a:t>
            </a:r>
            <a:r>
              <a:rPr lang="en-US" dirty="0"/>
              <a:t>minutes for work in small groups. Reconvene the large group for report backs.</a:t>
            </a:r>
          </a:p>
          <a:p>
            <a:pPr marL="0" lvl="0" indent="0" algn="l" rtl="0">
              <a:lnSpc>
                <a:spcPct val="100000"/>
              </a:lnSpc>
              <a:spcBef>
                <a:spcPts val="0"/>
              </a:spcBef>
              <a:spcAft>
                <a:spcPts val="0"/>
              </a:spcAft>
              <a:buSzPts val="1400"/>
              <a:buNone/>
            </a:pPr>
            <a:endParaRPr dirty="0"/>
          </a:p>
        </p:txBody>
      </p:sp>
      <p:sp>
        <p:nvSpPr>
          <p:cNvPr id="106" name="Google Shape;1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Review objectives. </a:t>
            </a:r>
            <a:endParaRPr i="0" dirty="0"/>
          </a:p>
        </p:txBody>
      </p:sp>
      <p:sp>
        <p:nvSpPr>
          <p:cNvPr id="43" name="Google Shape;4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i="0" dirty="0"/>
              <a:t>Review the slide. </a:t>
            </a:r>
            <a:endParaRPr sz="1200" i="0" dirty="0"/>
          </a:p>
          <a:p>
            <a:pPr marL="457200" lvl="0" indent="-304800" algn="l" rtl="0">
              <a:lnSpc>
                <a:spcPct val="107916"/>
              </a:lnSpc>
              <a:spcBef>
                <a:spcPts val="0"/>
              </a:spcBef>
              <a:spcAft>
                <a:spcPts val="0"/>
              </a:spcAft>
              <a:buClr>
                <a:schemeClr val="dk1"/>
              </a:buClr>
              <a:buSzPts val="1200"/>
              <a:buChar char="●"/>
            </a:pPr>
            <a:r>
              <a:rPr lang="en-US" sz="1200" dirty="0">
                <a:solidFill>
                  <a:schemeClr val="dk1"/>
                </a:solidFill>
              </a:rPr>
              <a:t>Explain: In order to begin our conversation about empowering leadership, we first have to start with a discussion about power.</a:t>
            </a:r>
            <a:endParaRPr sz="1200" dirty="0">
              <a:solidFill>
                <a:schemeClr val="dk1"/>
              </a:solidFill>
            </a:endParaRPr>
          </a:p>
          <a:p>
            <a:pPr marL="457200" lvl="0" indent="-304800" algn="l" rtl="0">
              <a:lnSpc>
                <a:spcPct val="107916"/>
              </a:lnSpc>
              <a:spcBef>
                <a:spcPts val="0"/>
              </a:spcBef>
              <a:spcAft>
                <a:spcPts val="0"/>
              </a:spcAft>
              <a:buClr>
                <a:schemeClr val="dk1"/>
              </a:buClr>
              <a:buSzPts val="1200"/>
              <a:buFont typeface="Calibri"/>
              <a:buChar char="●"/>
            </a:pPr>
            <a:r>
              <a:rPr lang="en-US" sz="1200" dirty="0">
                <a:solidFill>
                  <a:schemeClr val="dk1"/>
                </a:solidFill>
              </a:rPr>
              <a:t>Ask, “</a:t>
            </a:r>
            <a:r>
              <a:rPr lang="en-US" sz="1200" b="0" i="0" dirty="0">
                <a:solidFill>
                  <a:schemeClr val="dk1"/>
                </a:solidFill>
              </a:rPr>
              <a:t>What comes to mind when you hear the word ‘power’?"</a:t>
            </a:r>
            <a:endParaRPr sz="1200" b="0" i="0" dirty="0">
              <a:solidFill>
                <a:schemeClr val="dk1"/>
              </a:solidFill>
            </a:endParaRPr>
          </a:p>
          <a:p>
            <a:pPr marL="0" lvl="0" indent="0" algn="l" rtl="0">
              <a:lnSpc>
                <a:spcPct val="100000"/>
              </a:lnSpc>
              <a:spcBef>
                <a:spcPts val="0"/>
              </a:spcBef>
              <a:spcAft>
                <a:spcPts val="0"/>
              </a:spcAft>
              <a:buSzPts val="1400"/>
              <a:buNone/>
            </a:pPr>
            <a:endParaRPr i="1" dirty="0"/>
          </a:p>
        </p:txBody>
      </p:sp>
      <p:sp>
        <p:nvSpPr>
          <p:cNvPr id="49" name="Google Shape;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298450" algn="l" rtl="0">
              <a:lnSpc>
                <a:spcPct val="107916"/>
              </a:lnSpc>
              <a:spcBef>
                <a:spcPts val="0"/>
              </a:spcBef>
              <a:spcAft>
                <a:spcPts val="0"/>
              </a:spcAft>
              <a:buClr>
                <a:schemeClr val="dk1"/>
              </a:buClr>
              <a:buSzPts val="1100"/>
              <a:buChar char="●"/>
            </a:pPr>
            <a:r>
              <a:rPr lang="en-US" sz="1100" dirty="0">
                <a:solidFill>
                  <a:schemeClr val="dk1"/>
                </a:solidFill>
                <a:latin typeface="Calibri"/>
                <a:ea typeface="Calibri"/>
                <a:cs typeface="Calibri"/>
                <a:sym typeface="Calibri"/>
              </a:rPr>
              <a:t>Review the definition. </a:t>
            </a:r>
          </a:p>
          <a:p>
            <a:pPr marL="228600" lvl="0" indent="-298450" algn="l" rtl="0">
              <a:lnSpc>
                <a:spcPct val="107916"/>
              </a:lnSpc>
              <a:spcBef>
                <a:spcPts val="0"/>
              </a:spcBef>
              <a:spcAft>
                <a:spcPts val="0"/>
              </a:spcAft>
              <a:buClr>
                <a:schemeClr val="dk1"/>
              </a:buClr>
              <a:buSzPts val="1100"/>
              <a:buChar char="●"/>
            </a:pPr>
            <a:r>
              <a:rPr lang="en-US" sz="1100" dirty="0">
                <a:solidFill>
                  <a:schemeClr val="dk1"/>
                </a:solidFill>
                <a:latin typeface="Calibri"/>
                <a:ea typeface="Calibri"/>
                <a:cs typeface="Calibri"/>
                <a:sym typeface="Calibri"/>
              </a:rPr>
              <a:t>Power is often tied into privilege based on one’s identity or position of authority.  For example, someone could be in a position of authority as a supervisor, but may or may not hold privilege in the institution or broader society based on their racial or gender identity or immigration status.</a:t>
            </a:r>
          </a:p>
          <a:p>
            <a:pPr marL="0" lvl="0" indent="0" algn="l" rtl="0">
              <a:lnSpc>
                <a:spcPct val="100000"/>
              </a:lnSpc>
              <a:spcBef>
                <a:spcPts val="0"/>
              </a:spcBef>
              <a:spcAft>
                <a:spcPts val="0"/>
              </a:spcAft>
              <a:buSzPts val="1400"/>
              <a:buNone/>
            </a:pPr>
            <a:endParaRPr dirty="0"/>
          </a:p>
        </p:txBody>
      </p:sp>
      <p:sp>
        <p:nvSpPr>
          <p:cNvPr id="55" name="Google Shape;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diagram of types of power, and lead discussion about examples of these types of power (see lesson plan). </a:t>
            </a:r>
            <a:endParaRPr dirty="0"/>
          </a:p>
        </p:txBody>
      </p:sp>
      <p:sp>
        <p:nvSpPr>
          <p:cNvPr id="61" name="Google Shape;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477761dd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8750" lvl="0" indent="0" algn="l" rtl="0">
              <a:lnSpc>
                <a:spcPct val="107916"/>
              </a:lnSpc>
              <a:spcBef>
                <a:spcPts val="0"/>
              </a:spcBef>
              <a:spcAft>
                <a:spcPts val="0"/>
              </a:spcAft>
              <a:buClr>
                <a:schemeClr val="dk1"/>
              </a:buClr>
              <a:buSzPts val="1100"/>
              <a:buFont typeface="Calibri"/>
              <a:buNone/>
            </a:pPr>
            <a:r>
              <a:rPr lang="en-US" sz="1100" dirty="0">
                <a:solidFill>
                  <a:schemeClr val="dk1"/>
                </a:solidFill>
                <a:latin typeface="Calibri"/>
                <a:ea typeface="Calibri"/>
                <a:cs typeface="Calibri"/>
                <a:sym typeface="Calibri"/>
              </a:rPr>
              <a:t>Explain that there are many different kinds of leadership. Now we will explore four different models of leadership.</a:t>
            </a:r>
            <a:endParaRPr sz="1100" dirty="0">
              <a:solidFill>
                <a:schemeClr val="dk1"/>
              </a:solidFill>
            </a:endParaRPr>
          </a:p>
        </p:txBody>
      </p:sp>
      <p:sp>
        <p:nvSpPr>
          <p:cNvPr id="67" name="Google Shape;67;g5477761dd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Explain that we could call this style “authoritarian” or “autocratic.”</a:t>
            </a:r>
          </a:p>
          <a:p>
            <a:pPr marL="171450" marR="0" lvl="0" indent="-171450" algn="l" defTabSz="914400" rtl="0" eaLnBrk="1" fontAlgn="auto" latinLnBrk="0" hangingPunct="1">
              <a:lnSpc>
                <a:spcPct val="107916"/>
              </a:lnSpc>
              <a:spcBef>
                <a:spcPts val="0"/>
              </a:spcBef>
              <a:spcAft>
                <a:spcPts val="0"/>
              </a:spcAft>
              <a:buClr>
                <a:schemeClr val="dk1"/>
              </a:buClr>
              <a:buSzPts val="1100"/>
              <a:buFont typeface="Arial" panose="020B0604020202020204" pitchFamily="34" charset="0"/>
              <a:buChar char="•"/>
              <a:tabLst/>
              <a:defRP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lang="en-US" sz="1100" b="0" dirty="0"/>
          </a:p>
        </p:txBody>
      </p:sp>
      <p:sp>
        <p:nvSpPr>
          <p:cNvPr id="73" name="Google Shape;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dirty="0">
                <a:solidFill>
                  <a:schemeClr val="dk1"/>
                </a:solidFill>
                <a:latin typeface="Calibri"/>
                <a:ea typeface="Calibri"/>
                <a:cs typeface="Calibri"/>
                <a:sym typeface="Calibri"/>
              </a:rPr>
              <a:t>Explain that we could call this style “paternalistic” or “maternalistic.”</a:t>
            </a:r>
            <a:endParaRPr sz="1100" b="0" dirty="0">
              <a:solidFill>
                <a:schemeClr val="dk1"/>
              </a:solidFill>
              <a:latin typeface="Calibri"/>
              <a:ea typeface="Calibri"/>
              <a:cs typeface="Calibri"/>
              <a:sym typeface="Calibri"/>
            </a:endParaRP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b="0" dirty="0"/>
          </a:p>
        </p:txBody>
      </p:sp>
      <p:sp>
        <p:nvSpPr>
          <p:cNvPr id="79" name="Google Shape;7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298450" algn="l" rtl="0">
              <a:lnSpc>
                <a:spcPct val="107916"/>
              </a:lnSpc>
              <a:spcBef>
                <a:spcPts val="0"/>
              </a:spcBef>
              <a:spcAft>
                <a:spcPts val="0"/>
              </a:spcAft>
              <a:buClr>
                <a:schemeClr val="dk1"/>
              </a:buClr>
              <a:buSzPts val="1100"/>
              <a:buChar char="●"/>
            </a:pPr>
            <a:r>
              <a:rPr lang="en-US" sz="1100" b="0" dirty="0">
                <a:solidFill>
                  <a:schemeClr val="dk1"/>
                </a:solidFill>
                <a:latin typeface="Calibri"/>
                <a:ea typeface="Calibri"/>
                <a:cs typeface="Calibri"/>
                <a:sym typeface="Calibri"/>
              </a:rPr>
              <a:t>Ask, “What does this model tell or suggest to you?  What kind of a leader is this? What might we call this leader?  When would it be appropriate to use this leadership model?  What are the advantages or disadvantages of this model?”</a:t>
            </a:r>
            <a:endParaRPr sz="1100" b="0" dirty="0">
              <a:solidFill>
                <a:schemeClr val="dk1"/>
              </a:solidFill>
              <a:latin typeface="Calibri"/>
              <a:ea typeface="Calibri"/>
              <a:cs typeface="Calibri"/>
              <a:sym typeface="Calibri"/>
            </a:endParaRPr>
          </a:p>
          <a:p>
            <a:pPr marL="228600" lvl="0" indent="-298450" algn="l" rtl="0">
              <a:lnSpc>
                <a:spcPct val="107916"/>
              </a:lnSpc>
              <a:spcBef>
                <a:spcPts val="0"/>
              </a:spcBef>
              <a:spcAft>
                <a:spcPts val="0"/>
              </a:spcAft>
              <a:buClr>
                <a:schemeClr val="dk1"/>
              </a:buClr>
              <a:buSzPts val="1100"/>
              <a:buFont typeface="Calibri"/>
              <a:buChar char="●"/>
            </a:pPr>
            <a:r>
              <a:rPr lang="en-US" sz="1100" b="0" dirty="0">
                <a:solidFill>
                  <a:schemeClr val="dk1"/>
                </a:solidFill>
                <a:latin typeface="Calibri"/>
                <a:ea typeface="Calibri"/>
                <a:cs typeface="Calibri"/>
                <a:sym typeface="Calibri"/>
              </a:rPr>
              <a:t>Explain that we could call this style “participatory.”</a:t>
            </a:r>
            <a:endParaRPr sz="1100" b="0" dirty="0">
              <a:solidFill>
                <a:schemeClr val="dk1"/>
              </a:solidFill>
              <a:latin typeface="Calibri"/>
              <a:ea typeface="Calibri"/>
              <a:cs typeface="Calibri"/>
              <a:sym typeface="Calibri"/>
            </a:endParaRPr>
          </a:p>
          <a:p>
            <a:pPr marL="228600" lvl="0" indent="-298450" algn="l" rtl="0">
              <a:lnSpc>
                <a:spcPct val="107916"/>
              </a:lnSpc>
              <a:spcBef>
                <a:spcPts val="0"/>
              </a:spcBef>
              <a:spcAft>
                <a:spcPts val="0"/>
              </a:spcAft>
              <a:buClr>
                <a:schemeClr val="dk1"/>
              </a:buClr>
              <a:buSzPts val="1100"/>
              <a:buChar char="●"/>
            </a:pPr>
            <a:r>
              <a:rPr lang="en-US" sz="1100" b="0" i="1" dirty="0">
                <a:solidFill>
                  <a:schemeClr val="dk1"/>
                </a:solidFill>
                <a:latin typeface="Calibri"/>
                <a:ea typeface="Calibri"/>
                <a:cs typeface="Calibri"/>
                <a:sym typeface="Calibri"/>
              </a:rPr>
              <a:t>Clarify the meaning of each type of leadership by referencing the handout on the four leadership styles.</a:t>
            </a:r>
            <a:endParaRPr b="0" dirty="0"/>
          </a:p>
        </p:txBody>
      </p:sp>
      <p:sp>
        <p:nvSpPr>
          <p:cNvPr id="86" name="Google Shape;8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lnSpc>
                <a:spcPct val="100000"/>
              </a:lnSpc>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sz="1400" b="0" i="0" u="none" strike="noStrike" cap="none">
              <a:solidFill>
                <a:srgbClr val="000000"/>
              </a:solidFill>
              <a:latin typeface="Arial"/>
              <a:ea typeface="Arial"/>
              <a:cs typeface="Arial"/>
              <a:sym typeface="Arial"/>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sm" len="sm"/>
            <a:tailEnd type="none" w="sm" len="sm"/>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sz="1400" b="0" i="0" u="none" strike="noStrike" cap="none">
              <a:solidFill>
                <a:srgbClr val="000000"/>
              </a:solidFill>
              <a:latin typeface="Arial"/>
              <a:ea typeface="Arial"/>
              <a:cs typeface="Arial"/>
              <a:sym typeface="Arial"/>
            </a:endParaRPr>
          </a:p>
        </p:txBody>
      </p:sp>
      <p:pic>
        <p:nvPicPr>
          <p:cNvPr id="23" name="Google Shape;23;p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25" name="Google Shape;25;p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s-US"/>
              <a:t>Liderazgo de empoderamiento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Cuatro modelos de liderazgo</a:t>
            </a:r>
          </a:p>
        </p:txBody>
      </p:sp>
      <p:sp>
        <p:nvSpPr>
          <p:cNvPr id="96" name="Google Shape;96;p1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SzPts val="1800"/>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3" name="Imagen 2">
            <a:extLst>
              <a:ext uri="{FF2B5EF4-FFF2-40B4-BE49-F238E27FC236}">
                <a16:creationId xmlns:a16="http://schemas.microsoft.com/office/drawing/2014/main" id="{14A8CD15-D831-47B5-B5B6-E47D3BDEE584}"/>
              </a:ext>
            </a:extLst>
          </p:cNvPr>
          <p:cNvPicPr>
            <a:picLocks noChangeAspect="1"/>
          </p:cNvPicPr>
          <p:nvPr/>
        </p:nvPicPr>
        <p:blipFill>
          <a:blip r:embed="rId3"/>
          <a:stretch>
            <a:fillRect/>
          </a:stretch>
        </p:blipFill>
        <p:spPr>
          <a:xfrm>
            <a:off x="1024434" y="1219200"/>
            <a:ext cx="6584066" cy="42368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Empoderamiento: una definición y reflexión</a:t>
            </a:r>
          </a:p>
        </p:txBody>
      </p:sp>
      <p:sp>
        <p:nvSpPr>
          <p:cNvPr id="103" name="Google Shape;103;p15"/>
          <p:cNvSpPr txBox="1">
            <a:spLocks noGrp="1"/>
          </p:cNvSpPr>
          <p:nvPr>
            <p:ph type="body" idx="1"/>
          </p:nvPr>
        </p:nvSpPr>
        <p:spPr>
          <a:xfrm>
            <a:off x="609600" y="1485900"/>
            <a:ext cx="7924800" cy="3886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C00000"/>
              </a:buClr>
              <a:buSzPts val="2400"/>
              <a:buFont typeface="Calibri"/>
              <a:buChar char="▪"/>
            </a:pPr>
            <a:r>
              <a:rPr lang="es-US" dirty="0"/>
              <a:t> “El empoderamiento es el proceso mediante el que las personas adquieren un mayor control sobre las decisiones y acciones que afectan su salud”.</a:t>
            </a:r>
            <a:br>
              <a:rPr lang="es-US" dirty="0"/>
            </a:br>
            <a:r>
              <a:rPr lang="es-US" b="1" dirty="0"/>
              <a:t> </a:t>
            </a:r>
            <a:r>
              <a:rPr lang="es-US" i="1" dirty="0"/>
              <a:t>– Organización Mundial de la Salud, 1986</a:t>
            </a:r>
          </a:p>
          <a:p>
            <a:pPr marL="457200" lvl="0" indent="0" algn="l" rtl="0">
              <a:lnSpc>
                <a:spcPct val="100000"/>
              </a:lnSpc>
              <a:spcBef>
                <a:spcPts val="0"/>
              </a:spcBef>
              <a:spcAft>
                <a:spcPts val="0"/>
              </a:spcAft>
              <a:buClr>
                <a:srgbClr val="C00000"/>
              </a:buClr>
              <a:buSzPts val="1800"/>
              <a:buNone/>
            </a:pPr>
            <a:endParaRPr dirty="0">
              <a:solidFill>
                <a:srgbClr val="181818"/>
              </a:solidFill>
            </a:endParaRPr>
          </a:p>
          <a:p>
            <a:pPr marL="457200" lvl="0" indent="-381000" algn="l" rtl="0">
              <a:lnSpc>
                <a:spcPct val="100000"/>
              </a:lnSpc>
              <a:spcBef>
                <a:spcPts val="1100"/>
              </a:spcBef>
              <a:spcAft>
                <a:spcPts val="0"/>
              </a:spcAft>
              <a:buClr>
                <a:srgbClr val="C00000"/>
              </a:buClr>
              <a:buSzPts val="2400"/>
              <a:buFont typeface="Arial"/>
              <a:buChar char="▪"/>
            </a:pPr>
            <a:r>
              <a:rPr lang="es-US" dirty="0">
                <a:solidFill>
                  <a:srgbClr val="181818"/>
                </a:solidFill>
              </a:rPr>
              <a:t>“El poder sin amor es peligroso y abusivo, y el amor sin poder es sentimental y anémico. El mejor poder es el amor que implementa las demandas de justicia, y la mejor justicia es el poder que corrige todo lo que se opone al amor”. </a:t>
            </a:r>
            <a:r>
              <a:rPr lang="es-US" i="1" dirty="0">
                <a:solidFill>
                  <a:srgbClr val="181818"/>
                </a:solidFill>
              </a:rPr>
              <a:t>– Dr. Martin Luther King, Jr.</a:t>
            </a:r>
          </a:p>
          <a:p>
            <a:pPr marL="342900" marR="0" lvl="0" indent="0" algn="l" rtl="0">
              <a:lnSpc>
                <a:spcPct val="100000"/>
              </a:lnSpc>
              <a:spcBef>
                <a:spcPts val="1100"/>
              </a:spcBef>
              <a:spcAft>
                <a:spcPts val="0"/>
              </a:spcAft>
              <a:buSzPts val="1800"/>
              <a:buNone/>
            </a:pPr>
            <a:endParaRPr sz="1300" u="sng" dirty="0"/>
          </a:p>
          <a:p>
            <a:pPr marL="342900" marR="0" lvl="0" indent="-260350" algn="l" rtl="0">
              <a:lnSpc>
                <a:spcPct val="100000"/>
              </a:lnSpc>
              <a:spcBef>
                <a:spcPts val="260"/>
              </a:spcBef>
              <a:spcAft>
                <a:spcPts val="0"/>
              </a:spcAft>
              <a:buClr>
                <a:srgbClr val="2675B4"/>
              </a:buClr>
              <a:buSzPts val="1300"/>
              <a:buFont typeface="Noto Sans Symbols"/>
              <a:buNone/>
            </a:pPr>
            <a:endParaRPr sz="1300" b="0" i="0" u="sng"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Actividad: escenarios de empoderamiento</a:t>
            </a:r>
          </a:p>
        </p:txBody>
      </p:sp>
      <p:sp>
        <p:nvSpPr>
          <p:cNvPr id="109" name="Google Shape;109;p16"/>
          <p:cNvSpPr txBox="1">
            <a:spLocks noGrp="1"/>
          </p:cNvSpPr>
          <p:nvPr>
            <p:ph type="body" idx="1"/>
          </p:nvPr>
        </p:nvSpPr>
        <p:spPr>
          <a:xfrm>
            <a:off x="609600" y="1614576"/>
            <a:ext cx="7924800" cy="3886200"/>
          </a:xfrm>
          <a:prstGeom prst="rect">
            <a:avLst/>
          </a:prstGeom>
          <a:noFill/>
          <a:ln>
            <a:noFill/>
          </a:ln>
        </p:spPr>
        <p:txBody>
          <a:bodyPr spcFirstLastPara="1" wrap="square" lIns="91425" tIns="45700" rIns="91425" bIns="45700" anchor="t" anchorCtr="0">
            <a:noAutofit/>
          </a:bodyPr>
          <a:lstStyle/>
          <a:p>
            <a:pPr marL="571500" lvl="0" indent="-457200" algn="l" rtl="0">
              <a:lnSpc>
                <a:spcPct val="100000"/>
              </a:lnSpc>
              <a:spcBef>
                <a:spcPts val="0"/>
              </a:spcBef>
              <a:spcAft>
                <a:spcPts val="0"/>
              </a:spcAft>
              <a:buClr>
                <a:srgbClr val="C00000"/>
              </a:buClr>
              <a:buSzPts val="1800"/>
              <a:buFont typeface="Arial"/>
              <a:buAutoNum type="arabicPeriod"/>
            </a:pPr>
            <a:r>
              <a:rPr lang="es-US" dirty="0"/>
              <a:t>Lean los escenarios en grupo.</a:t>
            </a:r>
          </a:p>
          <a:p>
            <a:pPr marL="571500" lvl="0" indent="-457200" algn="l" rtl="0">
              <a:lnSpc>
                <a:spcPct val="100000"/>
              </a:lnSpc>
              <a:spcBef>
                <a:spcPts val="0"/>
              </a:spcBef>
              <a:spcAft>
                <a:spcPts val="0"/>
              </a:spcAft>
              <a:buClr>
                <a:srgbClr val="C00000"/>
              </a:buClr>
              <a:buSzPts val="1800"/>
              <a:buFont typeface="Arial"/>
              <a:buAutoNum type="arabicPeriod"/>
            </a:pPr>
            <a:r>
              <a:rPr lang="es-US" dirty="0"/>
              <a:t>Analicen cómo sería un enfoque de empoderamiento para cada escenario.  </a:t>
            </a:r>
          </a:p>
          <a:p>
            <a:pPr marL="571500" lvl="0" indent="-457200" algn="l" rtl="0">
              <a:lnSpc>
                <a:spcPct val="100000"/>
              </a:lnSpc>
              <a:spcBef>
                <a:spcPts val="0"/>
              </a:spcBef>
              <a:spcAft>
                <a:spcPts val="0"/>
              </a:spcAft>
              <a:buClr>
                <a:srgbClr val="C00000"/>
              </a:buClr>
              <a:buSzPts val="1800"/>
              <a:buFont typeface="Arial"/>
              <a:buAutoNum type="arabicPeriod"/>
            </a:pPr>
            <a:r>
              <a:rPr lang="es-US" dirty="0"/>
              <a:t>Usen el folleto de habilidades y cualidades de empoderamiento como guía de referencia. Agreguen sus ideas sobre las habilidades y cualidades adicionales de un líder </a:t>
            </a:r>
            <a:r>
              <a:rPr lang="es-US" dirty="0" err="1"/>
              <a:t>empoderante</a:t>
            </a:r>
            <a:r>
              <a:rPr lang="es-US" dirty="0"/>
              <a:t>.</a:t>
            </a:r>
          </a:p>
          <a:p>
            <a:pPr marL="571500" lvl="0" indent="-457200" algn="l" rtl="0">
              <a:lnSpc>
                <a:spcPct val="100000"/>
              </a:lnSpc>
              <a:spcBef>
                <a:spcPts val="0"/>
              </a:spcBef>
              <a:spcAft>
                <a:spcPts val="0"/>
              </a:spcAft>
              <a:buClr>
                <a:srgbClr val="C00000"/>
              </a:buClr>
              <a:buSzPts val="1800"/>
              <a:buFont typeface="Arial"/>
              <a:buAutoNum type="arabicPeriod"/>
            </a:pPr>
            <a:r>
              <a:rPr lang="es-US" dirty="0"/>
              <a:t>Prepárense para compartir de forma breve un ejemplo de un enfoque de empoderamiento a partir de su análisis.</a:t>
            </a:r>
          </a:p>
          <a:p>
            <a:pPr marL="342900" marR="0" lvl="0" indent="-260350" algn="l" rtl="0">
              <a:lnSpc>
                <a:spcPct val="100000"/>
              </a:lnSpc>
              <a:spcBef>
                <a:spcPts val="260"/>
              </a:spcBef>
              <a:spcAft>
                <a:spcPts val="0"/>
              </a:spcAft>
              <a:buClr>
                <a:srgbClr val="2675B4"/>
              </a:buClr>
              <a:buSzPts val="1300"/>
              <a:buFont typeface="Noto Sans Symbols"/>
              <a:buNone/>
            </a:pPr>
            <a:endParaRPr sz="1300" b="0" i="0" u="sng"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Objetivos	</a:t>
            </a:r>
          </a:p>
        </p:txBody>
      </p:sp>
      <p:sp>
        <p:nvSpPr>
          <p:cNvPr id="46" name="Google Shape;46;p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400"/>
              <a:buFont typeface="Noto Sans Symbols"/>
              <a:buNone/>
            </a:pPr>
            <a:r>
              <a:rPr lang="es-US" sz="2400" b="0" i="0" u="none" strike="noStrike" cap="none" dirty="0">
                <a:solidFill>
                  <a:schemeClr val="dk1"/>
                </a:solidFill>
                <a:latin typeface="Arial"/>
                <a:ea typeface="Arial"/>
                <a:cs typeface="Arial"/>
                <a:sym typeface="Arial"/>
              </a:rPr>
              <a:t>Al final de esta </a:t>
            </a:r>
            <a:r>
              <a:rPr lang="es-US" dirty="0"/>
              <a:t>unidad</a:t>
            </a:r>
            <a:r>
              <a:rPr lang="es-US" sz="2400" b="0" i="0" u="none" strike="noStrike" cap="none" dirty="0">
                <a:solidFill>
                  <a:schemeClr val="dk1"/>
                </a:solidFill>
                <a:latin typeface="Arial"/>
                <a:ea typeface="Arial"/>
                <a:cs typeface="Arial"/>
                <a:sym typeface="Arial"/>
              </a:rPr>
              <a:t>, las participantes podrán hacer </a:t>
            </a:r>
            <a:br>
              <a:rPr lang="es-US" sz="2400" b="0" i="0" u="none" strike="noStrike" cap="none" dirty="0">
                <a:solidFill>
                  <a:schemeClr val="dk1"/>
                </a:solidFill>
                <a:latin typeface="Arial"/>
                <a:ea typeface="Arial"/>
                <a:cs typeface="Arial"/>
                <a:sym typeface="Arial"/>
              </a:rPr>
            </a:br>
            <a:r>
              <a:rPr lang="es-US" sz="2400" b="0" i="0" u="none" strike="noStrike" cap="none" dirty="0">
                <a:solidFill>
                  <a:schemeClr val="dk1"/>
                </a:solidFill>
                <a:latin typeface="Arial"/>
                <a:ea typeface="Arial"/>
                <a:cs typeface="Arial"/>
                <a:sym typeface="Arial"/>
              </a:rPr>
              <a:t>lo siguiente:</a:t>
            </a:r>
          </a:p>
          <a:p>
            <a:pPr marL="457200" marR="0" lvl="0" indent="-342900" algn="l" rtl="0">
              <a:lnSpc>
                <a:spcPct val="100000"/>
              </a:lnSpc>
              <a:spcBef>
                <a:spcPts val="0"/>
              </a:spcBef>
              <a:spcAft>
                <a:spcPts val="0"/>
              </a:spcAft>
              <a:buClr>
                <a:srgbClr val="C00000"/>
              </a:buClr>
              <a:buSzPts val="1800"/>
              <a:buChar char="▪"/>
            </a:pPr>
            <a:r>
              <a:rPr lang="es-US" dirty="0"/>
              <a:t>Nombrar tres niveles en los que opera el poder</a:t>
            </a:r>
          </a:p>
          <a:p>
            <a:pPr marL="457200" marR="0" lvl="0" indent="-342900" algn="l" rtl="0">
              <a:lnSpc>
                <a:spcPct val="100000"/>
              </a:lnSpc>
              <a:spcBef>
                <a:spcPts val="0"/>
              </a:spcBef>
              <a:spcAft>
                <a:spcPts val="0"/>
              </a:spcAft>
              <a:buClr>
                <a:srgbClr val="C00000"/>
              </a:buClr>
              <a:buSzPts val="1800"/>
              <a:buChar char="▪"/>
            </a:pPr>
            <a:r>
              <a:rPr lang="es-US" dirty="0"/>
              <a:t>Describir cuatro modelos diferentes de liderazgo</a:t>
            </a:r>
          </a:p>
          <a:p>
            <a:pPr marL="457200" marR="0" lvl="0" indent="-342900" algn="l" rtl="0">
              <a:lnSpc>
                <a:spcPct val="100000"/>
              </a:lnSpc>
              <a:spcBef>
                <a:spcPts val="0"/>
              </a:spcBef>
              <a:spcAft>
                <a:spcPts val="0"/>
              </a:spcAft>
              <a:buClr>
                <a:srgbClr val="C00000"/>
              </a:buClr>
              <a:buSzPts val="1800"/>
              <a:buChar char="▪"/>
            </a:pPr>
            <a:r>
              <a:rPr lang="es-US" dirty="0"/>
              <a:t>Identificar y aplicar cualidades y habilidades de un líder </a:t>
            </a:r>
            <a:r>
              <a:rPr lang="es-US" dirty="0" err="1"/>
              <a:t>empoderador</a:t>
            </a:r>
            <a:endParaRPr lang="es-US" dirty="0"/>
          </a:p>
          <a:p>
            <a:pPr marL="342900" marR="0" lvl="0" indent="-190500" algn="l" rtl="0">
              <a:lnSpc>
                <a:spcPct val="100000"/>
              </a:lnSpc>
              <a:spcBef>
                <a:spcPts val="480"/>
              </a:spcBef>
              <a:spcAft>
                <a:spcPts val="0"/>
              </a:spcAft>
              <a:buClr>
                <a:srgbClr val="2675B4"/>
              </a:buClr>
              <a:buSzPts val="2400"/>
              <a:buFont typeface="Noto Sans Symbols"/>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Resumen</a:t>
            </a:r>
          </a:p>
        </p:txBody>
      </p:sp>
      <p:sp>
        <p:nvSpPr>
          <p:cNvPr id="52" name="Google Shape;52;p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1200"/>
              </a:spcAft>
              <a:buClr>
                <a:srgbClr val="C00000"/>
              </a:buClr>
              <a:buSzPts val="2400"/>
              <a:buFont typeface="Noto Sans Symbols"/>
              <a:buChar char="▪"/>
            </a:pPr>
            <a:r>
              <a:rPr lang="es-US" dirty="0"/>
              <a:t>Presentación y lluvia de ideas: orientación al poder</a:t>
            </a:r>
          </a:p>
          <a:p>
            <a:pPr marL="342900" marR="0" lvl="0" indent="-342900" algn="l" rtl="0">
              <a:lnSpc>
                <a:spcPct val="100000"/>
              </a:lnSpc>
              <a:spcBef>
                <a:spcPts val="0"/>
              </a:spcBef>
              <a:spcAft>
                <a:spcPts val="1200"/>
              </a:spcAft>
              <a:buClr>
                <a:srgbClr val="C00000"/>
              </a:buClr>
              <a:buSzPts val="2400"/>
              <a:buFont typeface="Noto Sans Symbols"/>
              <a:buChar char="▪"/>
            </a:pPr>
            <a:r>
              <a:rPr lang="es-US" dirty="0"/>
              <a:t>Diagrama participativo: cuatro modelos de liderazgo</a:t>
            </a:r>
          </a:p>
          <a:p>
            <a:pPr marL="342900" marR="0" lvl="0" indent="-342900" algn="l" rtl="0">
              <a:lnSpc>
                <a:spcPct val="100000"/>
              </a:lnSpc>
              <a:spcBef>
                <a:spcPts val="0"/>
              </a:spcBef>
              <a:spcAft>
                <a:spcPts val="1200"/>
              </a:spcAft>
              <a:buClr>
                <a:srgbClr val="C00000"/>
              </a:buClr>
              <a:buSzPts val="2400"/>
              <a:buFont typeface="Noto Sans Symbols"/>
              <a:buChar char="▪"/>
            </a:pPr>
            <a:r>
              <a:rPr lang="es-US" dirty="0"/>
              <a:t>Grupos pequeños: habilidades y cualidades para </a:t>
            </a:r>
            <a:br>
              <a:rPr lang="es-US" dirty="0"/>
            </a:br>
            <a:r>
              <a:rPr lang="es-US" dirty="0"/>
              <a:t>un liderazgo </a:t>
            </a:r>
            <a:r>
              <a:rPr lang="es-US" dirty="0" err="1"/>
              <a:t>empoderante</a:t>
            </a:r>
            <a:endParaRPr lang="es-US" dirty="0"/>
          </a:p>
          <a:p>
            <a:pPr marL="342900" marR="0" lvl="0" indent="-342900" algn="l" rtl="0">
              <a:lnSpc>
                <a:spcPct val="100000"/>
              </a:lnSpc>
              <a:spcBef>
                <a:spcPts val="0"/>
              </a:spcBef>
              <a:spcAft>
                <a:spcPts val="1200"/>
              </a:spcAft>
              <a:buClr>
                <a:srgbClr val="C00000"/>
              </a:buClr>
              <a:buSzPts val="2400"/>
              <a:buFont typeface="Noto Sans Symbols"/>
              <a:buChar char="▪"/>
            </a:pPr>
            <a:r>
              <a:rPr lang="es-US" dirty="0"/>
              <a:t>Escritura individual: mi compromiso de liderazgo</a:t>
            </a:r>
          </a:p>
          <a:p>
            <a:pPr marL="342900" marR="0" lvl="0" indent="-215900" algn="l" rtl="0">
              <a:lnSpc>
                <a:spcPct val="100000"/>
              </a:lnSpc>
              <a:spcBef>
                <a:spcPts val="1000"/>
              </a:spcBef>
              <a:spcAft>
                <a:spcPts val="0"/>
              </a:spcAft>
              <a:buClr>
                <a:srgbClr val="2675B4"/>
              </a:buClr>
              <a:buSzPts val="2000"/>
              <a:buFont typeface="Noto Sans Symbols"/>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381000" y="762000"/>
            <a:ext cx="7886700" cy="8080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Poder: definición</a:t>
            </a:r>
          </a:p>
        </p:txBody>
      </p:sp>
      <p:sp>
        <p:nvSpPr>
          <p:cNvPr id="58" name="Google Shape;58;p8"/>
          <p:cNvSpPr txBox="1">
            <a:spLocks noGrp="1"/>
          </p:cNvSpPr>
          <p:nvPr>
            <p:ph type="body" idx="1"/>
          </p:nvPr>
        </p:nvSpPr>
        <p:spPr>
          <a:xfrm>
            <a:off x="342900" y="1892148"/>
            <a:ext cx="8420100" cy="250476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675B4"/>
              </a:buClr>
              <a:buSzPts val="2200"/>
              <a:buFont typeface="Noto Sans Symbols"/>
              <a:buNone/>
            </a:pPr>
            <a:r>
              <a:rPr lang="es-US" sz="3600" dirty="0"/>
              <a:t>La capacidad de actuar o producir </a:t>
            </a:r>
            <a:br>
              <a:rPr lang="es-US" sz="3600" dirty="0"/>
            </a:br>
            <a:r>
              <a:rPr lang="es-US" sz="3600" dirty="0"/>
              <a:t>un efecto.  </a:t>
            </a:r>
          </a:p>
          <a:p>
            <a:pPr marL="0" marR="0" lvl="0" indent="457200" algn="l" rtl="0">
              <a:lnSpc>
                <a:spcPct val="80000"/>
              </a:lnSpc>
              <a:spcBef>
                <a:spcPts val="0"/>
              </a:spcBef>
              <a:spcAft>
                <a:spcPts val="0"/>
              </a:spcAft>
              <a:buClr>
                <a:srgbClr val="2675B4"/>
              </a:buClr>
              <a:buSzPts val="2200"/>
              <a:buFont typeface="Noto Sans Symbols"/>
              <a:buNone/>
            </a:pPr>
            <a:r>
              <a:rPr lang="es-US" sz="3600" dirty="0"/>
              <a:t>– </a:t>
            </a:r>
            <a:r>
              <a:rPr lang="es-US" sz="3600" dirty="0" err="1"/>
              <a:t>Merriam</a:t>
            </a:r>
            <a:r>
              <a:rPr lang="es-US" sz="3600" dirty="0"/>
              <a:t> Webster</a:t>
            </a: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b="0" i="0" u="none" dirty="0">
              <a:solidFill>
                <a:schemeClr val="dk1"/>
              </a:solidFill>
              <a:latin typeface="Arial"/>
              <a:ea typeface="Arial"/>
              <a:cs typeface="Arial"/>
              <a:sym typeface="Arial"/>
            </a:endParaRPr>
          </a:p>
          <a:p>
            <a:pPr marL="0" marR="0" lvl="0" indent="0" algn="l" rtl="0">
              <a:lnSpc>
                <a:spcPct val="80000"/>
              </a:lnSpc>
              <a:spcBef>
                <a:spcPts val="200"/>
              </a:spcBef>
              <a:spcAft>
                <a:spcPts val="0"/>
              </a:spcAft>
              <a:buClr>
                <a:srgbClr val="2675B4"/>
              </a:buClr>
              <a:buSzPts val="1000"/>
              <a:buFont typeface="Noto Sans Symbols"/>
              <a:buNone/>
            </a:pPr>
            <a:endParaRPr dirty="0"/>
          </a:p>
          <a:p>
            <a:pPr marL="0" marR="0" lvl="0" indent="0" algn="l" rtl="0">
              <a:lnSpc>
                <a:spcPct val="80000"/>
              </a:lnSpc>
              <a:spcBef>
                <a:spcPts val="200"/>
              </a:spcBef>
              <a:spcAft>
                <a:spcPts val="0"/>
              </a:spcAft>
              <a:buClr>
                <a:srgbClr val="2675B4"/>
              </a:buClr>
              <a:buSzPts val="1000"/>
              <a:buFont typeface="Noto Sans Symbols"/>
              <a:buNone/>
            </a:pPr>
            <a:endParaRPr b="0" i="0" u="none" dirty="0">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rgbClr val="2675B4"/>
              </a:buClr>
              <a:buSzPts val="1000"/>
              <a:buFont typeface="Noto Sans Symbols"/>
              <a:buNone/>
            </a:pPr>
            <a:endParaRPr b="0" i="0" u="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Donde opera el poder</a:t>
            </a:r>
          </a:p>
        </p:txBody>
      </p:sp>
      <p:sp>
        <p:nvSpPr>
          <p:cNvPr id="64" name="Google Shape;64;p9"/>
          <p:cNvSpPr txBox="1">
            <a:spLocks noGrp="1"/>
          </p:cNvSpPr>
          <p:nvPr>
            <p:ph type="body" idx="1"/>
          </p:nvPr>
        </p:nvSpPr>
        <p:spPr>
          <a:xfrm>
            <a:off x="609600" y="1524000"/>
            <a:ext cx="7924800" cy="4114800"/>
          </a:xfrm>
          <a:prstGeom prst="rect">
            <a:avLst/>
          </a:prstGeom>
          <a:noFill/>
          <a:ln>
            <a:noFill/>
          </a:ln>
        </p:spPr>
        <p:txBody>
          <a:bodyPr spcFirstLastPara="1" wrap="square" lIns="91425" tIns="45700" rIns="91425" bIns="45700" anchor="t" anchorCtr="0">
            <a:noAutofit/>
          </a:bodyPr>
          <a:lstStyle/>
          <a:p>
            <a:pPr marL="342900" marR="0" lvl="0" algn="l" rtl="0">
              <a:lnSpc>
                <a:spcPct val="100000"/>
              </a:lnSpc>
              <a:spcBef>
                <a:spcPts val="480"/>
              </a:spcBef>
              <a:spcAft>
                <a:spcPts val="0"/>
              </a:spcAft>
              <a:buClr>
                <a:srgbClr val="C00000"/>
              </a:buClr>
              <a:buSzPct val="80000"/>
              <a:buFont typeface="Wingdings" panose="05000000000000000000" pitchFamily="2" charset="2"/>
              <a:buChar char="§"/>
            </a:pPr>
            <a:r>
              <a:rPr lang="es-US" dirty="0"/>
              <a:t> Sistémico/social/cultural</a:t>
            </a:r>
          </a:p>
          <a:p>
            <a:pPr marL="742950" marR="0" lvl="1" indent="-285750" algn="l" rtl="0">
              <a:lnSpc>
                <a:spcPct val="100000"/>
              </a:lnSpc>
              <a:spcBef>
                <a:spcPts val="480"/>
              </a:spcBef>
              <a:spcAft>
                <a:spcPts val="0"/>
              </a:spcAft>
              <a:buClr>
                <a:srgbClr val="C00000"/>
              </a:buClr>
              <a:buSzPts val="1800"/>
              <a:buChar char="▪"/>
            </a:pPr>
            <a:r>
              <a:rPr lang="es-US" dirty="0"/>
              <a:t>Valores, creencias y normas</a:t>
            </a:r>
          </a:p>
          <a:p>
            <a:pPr marL="742950" marR="0" lvl="1" indent="-285750" algn="l" rtl="0">
              <a:lnSpc>
                <a:spcPct val="100000"/>
              </a:lnSpc>
              <a:spcBef>
                <a:spcPts val="480"/>
              </a:spcBef>
              <a:spcAft>
                <a:spcPts val="0"/>
              </a:spcAft>
              <a:buClr>
                <a:srgbClr val="C00000"/>
              </a:buClr>
              <a:buSzPts val="1800"/>
              <a:buChar char="▪"/>
            </a:pPr>
            <a:r>
              <a:rPr lang="es-US" dirty="0"/>
              <a:t>Interacción de políticas, prácticas y programas de instituciones</a:t>
            </a:r>
          </a:p>
          <a:p>
            <a:pPr marL="342900">
              <a:spcBef>
                <a:spcPts val="480"/>
              </a:spcBef>
              <a:buClr>
                <a:srgbClr val="C00000"/>
              </a:buClr>
              <a:buFont typeface="Wingdings" panose="05000000000000000000" pitchFamily="2" charset="2"/>
              <a:buChar char="§"/>
            </a:pPr>
            <a:r>
              <a:rPr lang="es-US" dirty="0"/>
              <a:t> Institucional</a:t>
            </a:r>
          </a:p>
          <a:p>
            <a:pPr marL="742950" marR="0" lvl="1" indent="-285750" algn="l" rtl="0">
              <a:lnSpc>
                <a:spcPct val="100000"/>
              </a:lnSpc>
              <a:spcBef>
                <a:spcPts val="480"/>
              </a:spcBef>
              <a:spcAft>
                <a:spcPts val="0"/>
              </a:spcAft>
              <a:buClr>
                <a:srgbClr val="C00000"/>
              </a:buClr>
              <a:buSzPts val="1800"/>
              <a:buChar char="▪"/>
            </a:pPr>
            <a:r>
              <a:rPr lang="es-US" dirty="0"/>
              <a:t>Leyes, políticas, procedimientos y prácticas</a:t>
            </a:r>
          </a:p>
          <a:p>
            <a:pPr marL="342900" marR="0" lvl="0" algn="l" rtl="0">
              <a:lnSpc>
                <a:spcPct val="100000"/>
              </a:lnSpc>
              <a:spcBef>
                <a:spcPts val="480"/>
              </a:spcBef>
              <a:spcAft>
                <a:spcPts val="0"/>
              </a:spcAft>
              <a:buClr>
                <a:srgbClr val="C00000"/>
              </a:buClr>
              <a:buSzPts val="1800"/>
              <a:buFont typeface="Wingdings" panose="05000000000000000000" pitchFamily="2" charset="2"/>
              <a:buChar char="§"/>
            </a:pPr>
            <a:r>
              <a:rPr lang="es-US" dirty="0"/>
              <a:t> Individual/interpersonal</a:t>
            </a:r>
          </a:p>
          <a:p>
            <a:pPr marL="742950" marR="0" lvl="1" indent="-285750" algn="l" rtl="0">
              <a:lnSpc>
                <a:spcPct val="100000"/>
              </a:lnSpc>
              <a:spcBef>
                <a:spcPts val="480"/>
              </a:spcBef>
              <a:spcAft>
                <a:spcPts val="0"/>
              </a:spcAft>
              <a:buClr>
                <a:srgbClr val="C00000"/>
              </a:buClr>
              <a:buSzPts val="1800"/>
              <a:buChar char="▪"/>
            </a:pPr>
            <a:r>
              <a:rPr lang="es-US" dirty="0"/>
              <a:t>Actitudes y comportamientos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Modelos de liderazgo</a:t>
            </a:r>
          </a:p>
        </p:txBody>
      </p:sp>
      <p:sp>
        <p:nvSpPr>
          <p:cNvPr id="70" name="Google Shape;70;p10"/>
          <p:cNvSpPr txBox="1">
            <a:spLocks noGrp="1"/>
          </p:cNvSpPr>
          <p:nvPr>
            <p:ph type="body" idx="1"/>
          </p:nvPr>
        </p:nvSpPr>
        <p:spPr>
          <a:xfrm>
            <a:off x="609600" y="1524000"/>
            <a:ext cx="7924800" cy="4114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480"/>
              </a:spcBef>
              <a:spcAft>
                <a:spcPts val="0"/>
              </a:spcAft>
              <a:buNone/>
            </a:pPr>
            <a:r>
              <a:rPr lang="es-US"/>
              <a:t>Actividad grupal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Cuatro modelos de liderazgo</a:t>
            </a:r>
          </a:p>
        </p:txBody>
      </p:sp>
      <p:pic>
        <p:nvPicPr>
          <p:cNvPr id="3" name="Imagen 2">
            <a:extLst>
              <a:ext uri="{FF2B5EF4-FFF2-40B4-BE49-F238E27FC236}">
                <a16:creationId xmlns:a16="http://schemas.microsoft.com/office/drawing/2014/main" id="{22FA854B-A319-4D31-9F7D-43899818A863}"/>
              </a:ext>
            </a:extLst>
          </p:cNvPr>
          <p:cNvPicPr>
            <a:picLocks noChangeAspect="1"/>
          </p:cNvPicPr>
          <p:nvPr/>
        </p:nvPicPr>
        <p:blipFill>
          <a:blip r:embed="rId3"/>
          <a:stretch>
            <a:fillRect/>
          </a:stretch>
        </p:blipFill>
        <p:spPr>
          <a:xfrm>
            <a:off x="1619172" y="1395735"/>
            <a:ext cx="6137101" cy="40665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Cuatro modelos de liderazgo</a:t>
            </a:r>
          </a:p>
        </p:txBody>
      </p:sp>
      <p:sp>
        <p:nvSpPr>
          <p:cNvPr id="82" name="Google Shape;82;p1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5" name="Imagen 4">
            <a:extLst>
              <a:ext uri="{FF2B5EF4-FFF2-40B4-BE49-F238E27FC236}">
                <a16:creationId xmlns:a16="http://schemas.microsoft.com/office/drawing/2014/main" id="{8C1C0915-00C5-42F4-B252-86C8E0C2B62D}"/>
              </a:ext>
            </a:extLst>
          </p:cNvPr>
          <p:cNvPicPr>
            <a:picLocks noChangeAspect="1"/>
          </p:cNvPicPr>
          <p:nvPr/>
        </p:nvPicPr>
        <p:blipFill>
          <a:blip r:embed="rId3"/>
          <a:stretch>
            <a:fillRect/>
          </a:stretch>
        </p:blipFill>
        <p:spPr>
          <a:xfrm>
            <a:off x="609600" y="1382634"/>
            <a:ext cx="8246853" cy="40927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a:t>Cuatro modelos de liderazgo</a:t>
            </a:r>
          </a:p>
        </p:txBody>
      </p:sp>
      <p:sp>
        <p:nvSpPr>
          <p:cNvPr id="89" name="Google Shape;8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260"/>
              </a:spcBef>
              <a:spcAft>
                <a:spcPts val="0"/>
              </a:spcAft>
              <a:buSzPts val="1800"/>
              <a:buNone/>
            </a:pPr>
            <a:endParaRPr sz="1300" b="0" i="0" u="sng">
              <a:solidFill>
                <a:schemeClr val="dk1"/>
              </a:solidFill>
              <a:latin typeface="Arial"/>
              <a:ea typeface="Arial"/>
              <a:cs typeface="Arial"/>
              <a:sym typeface="Arial"/>
            </a:endParaRPr>
          </a:p>
          <a:p>
            <a:pPr marL="342900" marR="0" lvl="0" indent="-260350" algn="l" rtl="0">
              <a:lnSpc>
                <a:spcPct val="100000"/>
              </a:lnSpc>
              <a:spcBef>
                <a:spcPts val="260"/>
              </a:spcBef>
              <a:spcAft>
                <a:spcPts val="0"/>
              </a:spcAft>
              <a:buClr>
                <a:srgbClr val="2675B4"/>
              </a:buClr>
              <a:buSzPts val="1300"/>
              <a:buFont typeface="Noto Sans Symbols"/>
              <a:buNone/>
            </a:pPr>
            <a:endParaRPr sz="1300" b="0" i="0" u="sng">
              <a:solidFill>
                <a:schemeClr val="dk1"/>
              </a:solidFill>
              <a:latin typeface="Arial"/>
              <a:ea typeface="Arial"/>
              <a:cs typeface="Arial"/>
              <a:sym typeface="Arial"/>
            </a:endParaRPr>
          </a:p>
        </p:txBody>
      </p:sp>
      <p:pic>
        <p:nvPicPr>
          <p:cNvPr id="3" name="Imagen 2">
            <a:extLst>
              <a:ext uri="{FF2B5EF4-FFF2-40B4-BE49-F238E27FC236}">
                <a16:creationId xmlns:a16="http://schemas.microsoft.com/office/drawing/2014/main" id="{F775AE80-15E6-4484-8830-7789B22CF5FB}"/>
              </a:ext>
            </a:extLst>
          </p:cNvPr>
          <p:cNvPicPr>
            <a:picLocks noChangeAspect="1"/>
          </p:cNvPicPr>
          <p:nvPr/>
        </p:nvPicPr>
        <p:blipFill>
          <a:blip r:embed="rId3"/>
          <a:stretch>
            <a:fillRect/>
          </a:stretch>
        </p:blipFill>
        <p:spPr>
          <a:xfrm>
            <a:off x="1178941" y="1309229"/>
            <a:ext cx="6550325" cy="4239542"/>
          </a:xfrm>
          <a:prstGeom prst="rect">
            <a:avLst/>
          </a:prstGeom>
        </p:spPr>
      </p:pic>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1050</Words>
  <Application>Microsoft Office PowerPoint</Application>
  <PresentationFormat>Presentación en pantalla (4:3)</PresentationFormat>
  <Paragraphs>81</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Arial</vt:lpstr>
      <vt:lpstr>Calibri</vt:lpstr>
      <vt:lpstr>Noto Sans Symbols</vt:lpstr>
      <vt:lpstr>Wingdings</vt:lpstr>
      <vt:lpstr>1_Blank Presentation</vt:lpstr>
      <vt:lpstr>2_Blank Presentation</vt:lpstr>
      <vt:lpstr>Liderazgo de empoderamiento</vt:lpstr>
      <vt:lpstr>Objetivos </vt:lpstr>
      <vt:lpstr>Resumen</vt:lpstr>
      <vt:lpstr>Poder: definición</vt:lpstr>
      <vt:lpstr>Donde opera el poder</vt:lpstr>
      <vt:lpstr>Modelos de liderazgo</vt:lpstr>
      <vt:lpstr>Cuatro modelos de liderazgo</vt:lpstr>
      <vt:lpstr>Cuatro modelos de liderazgo</vt:lpstr>
      <vt:lpstr>Cuatro modelos de liderazgo</vt:lpstr>
      <vt:lpstr>Cuatro modelos de liderazgo</vt:lpstr>
      <vt:lpstr>Empoderamiento: una definición y reflexión</vt:lpstr>
      <vt:lpstr>Actividad: escenarios de empoderamiento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Leadership: Orientation to Power</dc:title>
  <dc:creator>DS1</dc:creator>
  <cp:lastModifiedBy>DS1</cp:lastModifiedBy>
  <cp:revision>12</cp:revision>
  <dcterms:modified xsi:type="dcterms:W3CDTF">2020-07-22T15:44:50Z</dcterms:modified>
</cp:coreProperties>
</file>